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528" r:id="rId3"/>
    <p:sldId id="529" r:id="rId4"/>
    <p:sldId id="530" r:id="rId5"/>
    <p:sldId id="531" r:id="rId6"/>
    <p:sldId id="532" r:id="rId7"/>
    <p:sldId id="513" r:id="rId8"/>
  </p:sldIdLst>
  <p:sldSz cx="12192000" cy="6858000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1C628966-7C48-4CBE-A892-E83BC4CC72AD}">
          <p14:sldIdLst/>
        </p14:section>
        <p14:section name="タイトルなしのセクション" id="{3F9ABA15-BFF7-494E-B377-F1C6260B6D6C}">
          <p14:sldIdLst>
            <p14:sldId id="256"/>
            <p14:sldId id="528"/>
            <p14:sldId id="529"/>
            <p14:sldId id="530"/>
            <p14:sldId id="531"/>
            <p14:sldId id="532"/>
            <p14:sldId id="5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LON Takahasi" initials="HT" lastIdx="1" clrIdx="0">
    <p:extLst>
      <p:ext uri="{19B8F6BF-5375-455C-9EA6-DF929625EA0E}">
        <p15:presenceInfo xmlns:p15="http://schemas.microsoft.com/office/powerpoint/2012/main" userId="HOLON Takahas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2"/>
    <a:srgbClr val="000000"/>
    <a:srgbClr val="E8B7B7"/>
    <a:srgbClr val="A8CDD7"/>
    <a:srgbClr val="CEC597"/>
    <a:srgbClr val="B3E1C9"/>
    <a:srgbClr val="BCA3CE"/>
    <a:srgbClr val="FFB3D5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67" autoAdjust="0"/>
    <p:restoredTop sz="94660" autoAdjust="0"/>
  </p:normalViewPr>
  <p:slideViewPr>
    <p:cSldViewPr snapToGrid="0" showGuides="1">
      <p:cViewPr varScale="1">
        <p:scale>
          <a:sx n="88" d="100"/>
          <a:sy n="88" d="100"/>
        </p:scale>
        <p:origin x="108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445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1872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62932" y="376767"/>
            <a:ext cx="4306737" cy="340306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969668" y="376767"/>
            <a:ext cx="4306737" cy="340306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r">
              <a:defRPr sz="1200"/>
            </a:lvl1pPr>
          </a:lstStyle>
          <a:p>
            <a:r>
              <a:rPr kumimoji="1" lang="en-US" altLang="ja-JP"/>
              <a:t>2019/1/11</a:t>
            </a:r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662932" y="6090129"/>
            <a:ext cx="4105730" cy="340305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l">
              <a:defRPr sz="1200"/>
            </a:lvl1pPr>
          </a:lstStyle>
          <a:p>
            <a:r>
              <a:rPr kumimoji="1" lang="ja-JP" altLang="en-US"/>
              <a:t>体験設計について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170675" y="6090129"/>
            <a:ext cx="4105730" cy="340305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r">
              <a:defRPr sz="1200"/>
            </a:lvl1pPr>
          </a:lstStyle>
          <a:p>
            <a:fld id="{57E739F5-F91D-44D6-91EF-E2747D2CD3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9995617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4307047" cy="340360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3"/>
            <a:ext cx="4307047" cy="340360"/>
          </a:xfrm>
          <a:prstGeom prst="rect">
            <a:avLst/>
          </a:prstGeom>
        </p:spPr>
        <p:txBody>
          <a:bodyPr vert="horz" lIns="91372" tIns="45686" rIns="91372" bIns="45686" rtlCol="0"/>
          <a:lstStyle>
            <a:lvl1pPr algn="r">
              <a:defRPr sz="1200"/>
            </a:lvl1pPr>
          </a:lstStyle>
          <a:p>
            <a:r>
              <a:rPr kumimoji="1" lang="en-US" altLang="ja-JP"/>
              <a:t>2019/1/11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701925" y="511175"/>
            <a:ext cx="4535488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2" tIns="45686" rIns="91372" bIns="4568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33427"/>
            <a:ext cx="7951470" cy="3063240"/>
          </a:xfrm>
          <a:prstGeom prst="rect">
            <a:avLst/>
          </a:prstGeom>
        </p:spPr>
        <p:txBody>
          <a:bodyPr vert="horz" lIns="91372" tIns="45686" rIns="91372" bIns="4568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6465662"/>
            <a:ext cx="4307047" cy="340360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l">
              <a:defRPr sz="1200"/>
            </a:lvl1pPr>
          </a:lstStyle>
          <a:p>
            <a:r>
              <a:rPr kumimoji="1" lang="ja-JP" altLang="en-US"/>
              <a:t>体験設計について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5662"/>
            <a:ext cx="4307047" cy="340360"/>
          </a:xfrm>
          <a:prstGeom prst="rect">
            <a:avLst/>
          </a:prstGeom>
        </p:spPr>
        <p:txBody>
          <a:bodyPr vert="horz" lIns="91372" tIns="45686" rIns="91372" bIns="45686" rtlCol="0" anchor="b"/>
          <a:lstStyle>
            <a:lvl1pPr algn="r">
              <a:defRPr sz="1200"/>
            </a:lvl1pPr>
          </a:lstStyle>
          <a:p>
            <a:fld id="{6AEF645E-0A0E-4DAA-9324-3C6BEFE82F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65415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BB75D6F-8494-4905-A126-C30750678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60C807-F262-40C6-8345-86894628B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graphicFrame>
        <p:nvGraphicFramePr>
          <p:cNvPr id="5" name="表 6">
            <a:extLst>
              <a:ext uri="{FF2B5EF4-FFF2-40B4-BE49-F238E27FC236}">
                <a16:creationId xmlns:a16="http://schemas.microsoft.com/office/drawing/2014/main" id="{A89532A9-799E-4704-B406-838B5A4ED1E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74134528"/>
              </p:ext>
            </p:extLst>
          </p:nvPr>
        </p:nvGraphicFramePr>
        <p:xfrm>
          <a:off x="635466" y="799869"/>
          <a:ext cx="10931858" cy="5390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6109">
                  <a:extLst>
                    <a:ext uri="{9D8B030D-6E8A-4147-A177-3AD203B41FA5}">
                      <a16:colId xmlns:a16="http://schemas.microsoft.com/office/drawing/2014/main" val="3256330754"/>
                    </a:ext>
                  </a:extLst>
                </a:gridCol>
                <a:gridCol w="5668865">
                  <a:extLst>
                    <a:ext uri="{9D8B030D-6E8A-4147-A177-3AD203B41FA5}">
                      <a16:colId xmlns:a16="http://schemas.microsoft.com/office/drawing/2014/main" val="3613227421"/>
                    </a:ext>
                  </a:extLst>
                </a:gridCol>
                <a:gridCol w="942392">
                  <a:extLst>
                    <a:ext uri="{9D8B030D-6E8A-4147-A177-3AD203B41FA5}">
                      <a16:colId xmlns:a16="http://schemas.microsoft.com/office/drawing/2014/main" val="3378633170"/>
                    </a:ext>
                  </a:extLst>
                </a:gridCol>
                <a:gridCol w="597160">
                  <a:extLst>
                    <a:ext uri="{9D8B030D-6E8A-4147-A177-3AD203B41FA5}">
                      <a16:colId xmlns:a16="http://schemas.microsoft.com/office/drawing/2014/main" val="2441155547"/>
                    </a:ext>
                  </a:extLst>
                </a:gridCol>
                <a:gridCol w="1257332">
                  <a:extLst>
                    <a:ext uri="{9D8B030D-6E8A-4147-A177-3AD203B41FA5}">
                      <a16:colId xmlns:a16="http://schemas.microsoft.com/office/drawing/2014/main" val="1095582035"/>
                    </a:ext>
                  </a:extLst>
                </a:gridCol>
              </a:tblGrid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　　容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申請日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486789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申請者名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（会社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個人）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668192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所属・役職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575864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申請者連絡先</a:t>
                      </a:r>
                      <a:b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住所・電話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902651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窓口担当者名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メールアドレス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393469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申請事例の権利者名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1908384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権利者連絡先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権利者承諾</a:t>
                      </a:r>
                      <a:r>
                        <a:rPr kumimoji="1" lang="en-US" altLang="ja-JP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選択）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有 ・ 無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370023"/>
                  </a:ext>
                </a:extLst>
              </a:tr>
              <a:tr h="673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申請書類取扱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申請に当たり、別紙「申請書及び添付書類管理取扱い要領」に同意いたします。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81862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A58012D-7440-4E1D-902F-C5A4A265E18F}"/>
              </a:ext>
            </a:extLst>
          </p:cNvPr>
          <p:cNvSpPr txBox="1"/>
          <p:nvPr userDrawn="1"/>
        </p:nvSpPr>
        <p:spPr>
          <a:xfrm>
            <a:off x="635466" y="109732"/>
            <a:ext cx="6093228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1" lang="ja-JP" altLang="en-US" sz="3600" b="1" dirty="0">
                <a:solidFill>
                  <a:srgbClr val="0053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申請者情報</a:t>
            </a:r>
            <a:endParaRPr lang="ja-JP" altLang="en-US" sz="3600" b="1" dirty="0">
              <a:solidFill>
                <a:srgbClr val="0053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B4725FD6-01EF-4A24-A40C-6145FB6E761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92450" y="1463675"/>
            <a:ext cx="8464550" cy="6318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750012E9-16D7-48A1-B6B7-EB920F5224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2450" y="2171622"/>
            <a:ext cx="8464550" cy="6318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テキスト プレースホルダー 7">
            <a:extLst>
              <a:ext uri="{FF2B5EF4-FFF2-40B4-BE49-F238E27FC236}">
                <a16:creationId xmlns:a16="http://schemas.microsoft.com/office/drawing/2014/main" id="{60925985-ADD9-46CA-809A-0C75561E04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2450" y="2847434"/>
            <a:ext cx="8464550" cy="6318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" name="テキスト プレースホルダー 7">
            <a:extLst>
              <a:ext uri="{FF2B5EF4-FFF2-40B4-BE49-F238E27FC236}">
                <a16:creationId xmlns:a16="http://schemas.microsoft.com/office/drawing/2014/main" id="{A64391EE-6F64-4AE2-ADF3-322B42A6812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92450" y="3510053"/>
            <a:ext cx="8464550" cy="6318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5B0F316B-CB21-4D82-9283-5C55B701D8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92450" y="4185684"/>
            <a:ext cx="8464550" cy="6318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3" name="テキスト プレースホルダー 7">
            <a:extLst>
              <a:ext uri="{FF2B5EF4-FFF2-40B4-BE49-F238E27FC236}">
                <a16:creationId xmlns:a16="http://schemas.microsoft.com/office/drawing/2014/main" id="{C42C5A45-9AF6-4F1C-A81B-9564AAFBD37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92450" y="4848303"/>
            <a:ext cx="5702415" cy="6318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68235578-8A8B-41AD-8E25-3076C94507F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741158" y="813488"/>
            <a:ext cx="1815841" cy="663575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6" name="タイトル 15">
            <a:extLst>
              <a:ext uri="{FF2B5EF4-FFF2-40B4-BE49-F238E27FC236}">
                <a16:creationId xmlns:a16="http://schemas.microsoft.com/office/drawing/2014/main" id="{93C7BB02-FDA4-48E0-B919-34B667A0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404" y="75320"/>
            <a:ext cx="7257546" cy="753350"/>
          </a:xfrm>
        </p:spPr>
        <p:txBody>
          <a:bodyPr/>
          <a:lstStyle>
            <a:lvl1pPr algn="r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5752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596432"/>
            <a:ext cx="10515600" cy="2852737"/>
          </a:xfrm>
        </p:spPr>
        <p:txBody>
          <a:bodyPr anchor="b"/>
          <a:lstStyle>
            <a:lvl1pPr>
              <a:defRPr sz="4800">
                <a:solidFill>
                  <a:srgbClr val="00539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722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163909" y="6559420"/>
            <a:ext cx="1183542" cy="2522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91526-ECB6-4E80-BC05-3A4230329655}" type="datetime1">
              <a:rPr lang="ja-JP" altLang="en-US" smtClean="0"/>
              <a:t>2021/3/1</a:t>
            </a:fld>
            <a:endParaRPr lang="ja-JP" altLang="en-US"/>
          </a:p>
        </p:txBody>
      </p:sp>
      <p:sp>
        <p:nvSpPr>
          <p:cNvPr id="13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303109" y="6559420"/>
            <a:ext cx="3860800" cy="2522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ja-JP" altLang="en-US" dirty="0"/>
              <a:t>一般社団法人体験設計支援コンソーシアム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80C7BC5-36AC-4904-9286-255BF94C4981}"/>
              </a:ext>
            </a:extLst>
          </p:cNvPr>
          <p:cNvSpPr/>
          <p:nvPr userDrawn="1"/>
        </p:nvSpPr>
        <p:spPr>
          <a:xfrm>
            <a:off x="0" y="4456727"/>
            <a:ext cx="12192001" cy="145715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90000">
                <a:schemeClr val="accent1">
                  <a:lumMod val="60000"/>
                  <a:lumOff val="40000"/>
                </a:schemeClr>
              </a:gs>
              <a:gs pos="10000">
                <a:schemeClr val="accent2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0E973913-1C75-4027-B215-9F4743347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59" y="1111826"/>
            <a:ext cx="2730782" cy="1255672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28F75771-E939-4042-AE30-B4C88C8D95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8" y="6427830"/>
            <a:ext cx="5038392" cy="36892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72ABBAD-B6D5-471E-84F6-2D33BD8CF3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730" y="622140"/>
            <a:ext cx="4248540" cy="245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81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279714"/>
            <a:ext cx="5181600" cy="4752595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279714"/>
            <a:ext cx="5181600" cy="4752595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10243038" y="6460787"/>
            <a:ext cx="1110762" cy="365125"/>
          </a:xfrm>
          <a:prstGeom prst="rect">
            <a:avLst/>
          </a:prstGeom>
        </p:spPr>
        <p:txBody>
          <a:bodyPr/>
          <a:lstStyle/>
          <a:p>
            <a:fld id="{BBA9974A-E480-498E-82B7-906D6C486EAE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6096000" y="6460787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一般社団法人体験設計支援コンソーシアム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1326145" y="6678570"/>
            <a:ext cx="865411" cy="177048"/>
          </a:xfrm>
          <a:prstGeom prst="rect">
            <a:avLst/>
          </a:prstGeom>
        </p:spPr>
        <p:txBody>
          <a:bodyPr/>
          <a:lstStyle/>
          <a:p>
            <a:fld id="{65045BB5-0802-44BD-A04E-0A941ECDF9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70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10119946" y="6492875"/>
            <a:ext cx="1235442" cy="325312"/>
          </a:xfrm>
          <a:prstGeom prst="rect">
            <a:avLst/>
          </a:prstGeom>
        </p:spPr>
        <p:txBody>
          <a:bodyPr/>
          <a:lstStyle/>
          <a:p>
            <a:fld id="{4DDAC40F-F56E-487F-A056-E954B1D77488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6005146" y="6492875"/>
            <a:ext cx="4114800" cy="32531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dirty="0"/>
              <a:t>一般社団法人体験設計支援コンソーシアム</a:t>
            </a:r>
          </a:p>
        </p:txBody>
      </p:sp>
    </p:spTree>
    <p:extLst>
      <p:ext uri="{BB962C8B-B14F-4D97-AF65-F5344CB8AC3E}">
        <p14:creationId xmlns:p14="http://schemas.microsoft.com/office/powerpoint/2010/main" val="270621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391" y="75320"/>
            <a:ext cx="10963559" cy="753350"/>
          </a:xfrm>
        </p:spPr>
        <p:txBody>
          <a:bodyPr/>
          <a:lstStyle>
            <a:lvl1pPr>
              <a:defRPr sz="36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508096" y="6531429"/>
            <a:ext cx="1078854" cy="2801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93C96-9554-4D1F-8DDF-732134BED5B7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647296" y="6531429"/>
            <a:ext cx="3860800" cy="2801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270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348546" y="6446503"/>
            <a:ext cx="1105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869D4-9B8B-4FF9-A4B0-EFCB068DBA6C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487746" y="644650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EEE4102-2E29-401D-B93C-54DAB1F82A7F}"/>
              </a:ext>
            </a:extLst>
          </p:cNvPr>
          <p:cNvSpPr txBox="1"/>
          <p:nvPr userDrawn="1"/>
        </p:nvSpPr>
        <p:spPr>
          <a:xfrm>
            <a:off x="1016000" y="7747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改訂履歴：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2020/2/20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制定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2021/2/26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改訂</a:t>
            </a:r>
          </a:p>
        </p:txBody>
      </p:sp>
    </p:spTree>
    <p:extLst>
      <p:ext uri="{BB962C8B-B14F-4D97-AF65-F5344CB8AC3E}">
        <p14:creationId xmlns:p14="http://schemas.microsoft.com/office/powerpoint/2010/main" val="63624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10234247" y="6461854"/>
            <a:ext cx="1121142" cy="365125"/>
          </a:xfrm>
          <a:prstGeom prst="rect">
            <a:avLst/>
          </a:prstGeom>
        </p:spPr>
        <p:txBody>
          <a:bodyPr/>
          <a:lstStyle/>
          <a:p>
            <a:fld id="{E7C87B8B-A149-4D4F-993B-5AA1CC7C8452}" type="datetime1">
              <a:rPr kumimoji="1" lang="ja-JP" altLang="en-US" smtClean="0"/>
              <a:t>2021/3/1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6119447" y="6461854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一般社団法人体験設計支援コンソーシアム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747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10326688" y="6522271"/>
            <a:ext cx="1028700" cy="278332"/>
          </a:xfrm>
          <a:prstGeom prst="rect">
            <a:avLst/>
          </a:prstGeom>
        </p:spPr>
        <p:txBody>
          <a:bodyPr/>
          <a:lstStyle/>
          <a:p>
            <a:fld id="{FE88240F-7707-40FC-A958-69A37EEA0C84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6211888" y="6531429"/>
            <a:ext cx="4114800" cy="278332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一般社団法人体験設計支援コンソーシアム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1326145" y="6678570"/>
            <a:ext cx="865411" cy="177048"/>
          </a:xfrm>
          <a:prstGeom prst="rect">
            <a:avLst/>
          </a:prstGeom>
        </p:spPr>
        <p:txBody>
          <a:bodyPr/>
          <a:lstStyle/>
          <a:p>
            <a:fld id="{65045BB5-0802-44BD-A04E-0A941ECDF9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22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10172700" y="6472725"/>
            <a:ext cx="1181100" cy="365125"/>
          </a:xfrm>
          <a:prstGeom prst="rect">
            <a:avLst/>
          </a:prstGeom>
        </p:spPr>
        <p:txBody>
          <a:bodyPr/>
          <a:lstStyle/>
          <a:p>
            <a:fld id="{31C1594F-4ECC-48DE-BAF8-0B9C41D630D1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6057900" y="6472725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一般社団法人体験設計支援コンソーシアム</a:t>
            </a:r>
          </a:p>
        </p:txBody>
      </p:sp>
    </p:spTree>
    <p:extLst>
      <p:ext uri="{BB962C8B-B14F-4D97-AF65-F5344CB8AC3E}">
        <p14:creationId xmlns:p14="http://schemas.microsoft.com/office/powerpoint/2010/main" val="313766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10039349" y="6485130"/>
            <a:ext cx="1286795" cy="365125"/>
          </a:xfrm>
          <a:prstGeom prst="rect">
            <a:avLst/>
          </a:prstGeom>
        </p:spPr>
        <p:txBody>
          <a:bodyPr/>
          <a:lstStyle/>
          <a:p>
            <a:fld id="{56C00A46-A398-4DD5-B1C7-E1A529411A17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5924550" y="648513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一般社団法人体験設計支援コンソーシアム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11326145" y="6678570"/>
            <a:ext cx="865411" cy="177048"/>
          </a:xfrm>
          <a:prstGeom prst="rect">
            <a:avLst/>
          </a:prstGeom>
        </p:spPr>
        <p:txBody>
          <a:bodyPr/>
          <a:lstStyle/>
          <a:p>
            <a:fld id="{65045BB5-0802-44BD-A04E-0A941ECDF9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60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DA8F76-55B1-4480-80C2-F680C0AA6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5463" y="1122363"/>
            <a:ext cx="10953290" cy="2387600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1BFD4B2F-59E7-4272-AD98-710D616C3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463" y="3602038"/>
            <a:ext cx="1095329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288C15-9769-4870-885A-AB12E565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1D93-94F2-416F-A5BF-8A50A2C49FF4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E5ACA0-5E4F-4A3E-9654-110F6DC7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一般社団法人体験設計支援コンソーシアム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CD2616-4C1E-4B9A-BB7E-B616A6284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213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499CBED-D87E-43B5-B31B-B9A99E5AB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AFF46A5-BFAE-424C-BEEE-FD667682A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graphicFrame>
        <p:nvGraphicFramePr>
          <p:cNvPr id="5" name="表 6">
            <a:extLst>
              <a:ext uri="{FF2B5EF4-FFF2-40B4-BE49-F238E27FC236}">
                <a16:creationId xmlns:a16="http://schemas.microsoft.com/office/drawing/2014/main" id="{64813F9B-F8A5-4845-8472-FF3828FF5A3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80826673"/>
              </p:ext>
            </p:extLst>
          </p:nvPr>
        </p:nvGraphicFramePr>
        <p:xfrm>
          <a:off x="636772" y="858891"/>
          <a:ext cx="10931857" cy="52759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6873">
                  <a:extLst>
                    <a:ext uri="{9D8B030D-6E8A-4147-A177-3AD203B41FA5}">
                      <a16:colId xmlns:a16="http://schemas.microsoft.com/office/drawing/2014/main" val="3256330754"/>
                    </a:ext>
                  </a:extLst>
                </a:gridCol>
                <a:gridCol w="1877200">
                  <a:extLst>
                    <a:ext uri="{9D8B030D-6E8A-4147-A177-3AD203B41FA5}">
                      <a16:colId xmlns:a16="http://schemas.microsoft.com/office/drawing/2014/main" val="3613227421"/>
                    </a:ext>
                  </a:extLst>
                </a:gridCol>
                <a:gridCol w="4646813">
                  <a:extLst>
                    <a:ext uri="{9D8B030D-6E8A-4147-A177-3AD203B41FA5}">
                      <a16:colId xmlns:a16="http://schemas.microsoft.com/office/drawing/2014/main" val="1239873987"/>
                    </a:ext>
                  </a:extLst>
                </a:gridCol>
                <a:gridCol w="768096">
                  <a:extLst>
                    <a:ext uri="{9D8B030D-6E8A-4147-A177-3AD203B41FA5}">
                      <a16:colId xmlns:a16="http://schemas.microsoft.com/office/drawing/2014/main" val="1463949928"/>
                    </a:ext>
                  </a:extLst>
                </a:gridCol>
                <a:gridCol w="1182875">
                  <a:extLst>
                    <a:ext uri="{9D8B030D-6E8A-4147-A177-3AD203B41FA5}">
                      <a16:colId xmlns:a16="http://schemas.microsoft.com/office/drawing/2014/main" val="2123985523"/>
                    </a:ext>
                  </a:extLst>
                </a:gridCol>
              </a:tblGrid>
              <a:tr h="3692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　　容　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486789"/>
                  </a:ext>
                </a:extLst>
              </a:tr>
              <a:tr h="6462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申請対象名称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（英語表記）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668192"/>
                  </a:ext>
                </a:extLst>
              </a:tr>
              <a:tr h="15694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申請部門（選択）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A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：体験テーマ設計部門</a:t>
                      </a:r>
                    </a:p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製品・システム・サービスが個別または連携して、それ自体が革新的な経験価値を生むための設計である。　</a:t>
                      </a:r>
                    </a:p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：体験プロセス設計部門</a:t>
                      </a:r>
                    </a:p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革新的なプロセスを通して、製品・システム・サービスが新たな経験価値を生むための設計である。</a:t>
                      </a:r>
                    </a:p>
                    <a:p>
                      <a:r>
                        <a:rPr kumimoji="1" lang="en-US" altLang="ja-JP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</a:t>
                      </a:r>
                      <a:r>
                        <a:rPr kumimoji="1" lang="ja-JP" altLang="en-US" sz="16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：体験設計インフラ部門</a:t>
                      </a:r>
                    </a:p>
                    <a:p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革新的な経験価値を設計するために有効性のあるツールや新たな基盤となるプラットフォームである。</a:t>
                      </a:r>
                      <a:endParaRPr kumimoji="1" lang="en-US" altLang="ja-JP" sz="16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575864"/>
                  </a:ext>
                </a:extLst>
              </a:tr>
              <a:tr h="20785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申請対象の概要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64028"/>
                  </a:ext>
                </a:extLst>
              </a:tr>
              <a:tr h="61233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推薦者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選択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自薦　　他薦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496959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D2D07A-3898-4571-96F5-535DBD61E898}"/>
              </a:ext>
            </a:extLst>
          </p:cNvPr>
          <p:cNvSpPr txBox="1"/>
          <p:nvPr userDrawn="1"/>
        </p:nvSpPr>
        <p:spPr>
          <a:xfrm>
            <a:off x="635466" y="159607"/>
            <a:ext cx="6093228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1" lang="ja-JP" altLang="en-US" sz="3600" b="1" dirty="0">
                <a:solidFill>
                  <a:srgbClr val="0053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申請事例情報　①</a:t>
            </a:r>
            <a:endParaRPr lang="ja-JP" altLang="en-US" sz="3600" b="1" dirty="0">
              <a:solidFill>
                <a:srgbClr val="0053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16E2F972-F62F-42DB-A672-439C4F69A5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2450" y="1305100"/>
            <a:ext cx="8464550" cy="473058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テキスト プレースホルダー 7">
            <a:extLst>
              <a:ext uri="{FF2B5EF4-FFF2-40B4-BE49-F238E27FC236}">
                <a16:creationId xmlns:a16="http://schemas.microsoft.com/office/drawing/2014/main" id="{CBE22A76-3C0E-4A21-9203-FE2B0BD4AB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2450" y="3496841"/>
            <a:ext cx="8464550" cy="200618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4" name="テキスト プレースホルダー 7">
            <a:extLst>
              <a:ext uri="{FF2B5EF4-FFF2-40B4-BE49-F238E27FC236}">
                <a16:creationId xmlns:a16="http://schemas.microsoft.com/office/drawing/2014/main" id="{8E002824-489E-44C9-8A6A-2DC4DB461D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95895" y="5601041"/>
            <a:ext cx="6559333" cy="473058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7" name="テキスト プレースホルダー 16">
            <a:extLst>
              <a:ext uri="{FF2B5EF4-FFF2-40B4-BE49-F238E27FC236}">
                <a16:creationId xmlns:a16="http://schemas.microsoft.com/office/drawing/2014/main" id="{66F54F88-B474-4030-B3F6-4C02E3B29B8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10825" y="881623"/>
            <a:ext cx="1144588" cy="34392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16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100"/>
            </a:lvl4pPr>
            <a:lvl5pPr marL="1828800" indent="0">
              <a:buFontTx/>
              <a:buNone/>
              <a:defRPr sz="11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799466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0086F1-8272-43C4-9AD8-602E040E4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292A00-F864-4450-988F-F125841B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graphicFrame>
        <p:nvGraphicFramePr>
          <p:cNvPr id="5" name="表 6">
            <a:extLst>
              <a:ext uri="{FF2B5EF4-FFF2-40B4-BE49-F238E27FC236}">
                <a16:creationId xmlns:a16="http://schemas.microsoft.com/office/drawing/2014/main" id="{67937ED1-3AEE-467B-9E96-D67FBE0FC37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32220217"/>
              </p:ext>
            </p:extLst>
          </p:nvPr>
        </p:nvGraphicFramePr>
        <p:xfrm>
          <a:off x="618841" y="882993"/>
          <a:ext cx="10931856" cy="52691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6873">
                  <a:extLst>
                    <a:ext uri="{9D8B030D-6E8A-4147-A177-3AD203B41FA5}">
                      <a16:colId xmlns:a16="http://schemas.microsoft.com/office/drawing/2014/main" val="3256330754"/>
                    </a:ext>
                  </a:extLst>
                </a:gridCol>
                <a:gridCol w="8474983">
                  <a:extLst>
                    <a:ext uri="{9D8B030D-6E8A-4147-A177-3AD203B41FA5}">
                      <a16:colId xmlns:a16="http://schemas.microsoft.com/office/drawing/2014/main" val="3613227421"/>
                    </a:ext>
                  </a:extLst>
                </a:gridCol>
              </a:tblGrid>
              <a:tr h="5356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　　容　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486789"/>
                  </a:ext>
                </a:extLst>
              </a:tr>
              <a:tr h="105118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体験設計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訴求ポイント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（簡潔に言うと）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1575864"/>
                  </a:ext>
                </a:extLst>
              </a:tr>
              <a:tr h="36823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申請事例における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設計プロセスや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提供する体験価値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2902651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FE9074-52FE-454D-9902-77372710C7B8}"/>
              </a:ext>
            </a:extLst>
          </p:cNvPr>
          <p:cNvSpPr txBox="1"/>
          <p:nvPr userDrawn="1"/>
        </p:nvSpPr>
        <p:spPr>
          <a:xfrm>
            <a:off x="635466" y="159607"/>
            <a:ext cx="6093228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1" lang="ja-JP" altLang="en-US" sz="3600" b="1" dirty="0">
                <a:solidFill>
                  <a:srgbClr val="0053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申請事例情報　②</a:t>
            </a:r>
            <a:endParaRPr lang="ja-JP" altLang="en-US" sz="3600" b="1" dirty="0">
              <a:solidFill>
                <a:srgbClr val="0053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プレースホルダー 7">
            <a:extLst>
              <a:ext uri="{FF2B5EF4-FFF2-40B4-BE49-F238E27FC236}">
                <a16:creationId xmlns:a16="http://schemas.microsoft.com/office/drawing/2014/main" id="{4D5593A3-C6CD-4088-9254-0154E8F225B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85541" y="1445579"/>
            <a:ext cx="8464550" cy="980267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8B43A70B-E96B-4CA0-9427-20CF4C783A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86147" y="2512910"/>
            <a:ext cx="8464550" cy="363918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9011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DDAEBB-4DBB-4DC7-B317-5ECFA95BE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6368D9-3CA6-4E8C-8E21-ECFFC083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14921AF-961B-4048-B040-FC25DAEEE87E}"/>
              </a:ext>
            </a:extLst>
          </p:cNvPr>
          <p:cNvSpPr txBox="1"/>
          <p:nvPr userDrawn="1"/>
        </p:nvSpPr>
        <p:spPr>
          <a:xfrm>
            <a:off x="635466" y="159607"/>
            <a:ext cx="6093228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1" lang="ja-JP" altLang="en-US" sz="3600" b="1" dirty="0">
                <a:solidFill>
                  <a:srgbClr val="0053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申請事例情報　③</a:t>
            </a:r>
            <a:endParaRPr lang="ja-JP" altLang="en-US" sz="3600" b="1" dirty="0">
              <a:solidFill>
                <a:srgbClr val="0053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952FE14-975F-4A50-8948-C6DA905BB11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4852685"/>
              </p:ext>
            </p:extLst>
          </p:nvPr>
        </p:nvGraphicFramePr>
        <p:xfrm>
          <a:off x="652091" y="816494"/>
          <a:ext cx="10931856" cy="53421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6873">
                  <a:extLst>
                    <a:ext uri="{9D8B030D-6E8A-4147-A177-3AD203B41FA5}">
                      <a16:colId xmlns:a16="http://schemas.microsoft.com/office/drawing/2014/main" val="3256330754"/>
                    </a:ext>
                  </a:extLst>
                </a:gridCol>
                <a:gridCol w="8474983">
                  <a:extLst>
                    <a:ext uri="{9D8B030D-6E8A-4147-A177-3AD203B41FA5}">
                      <a16:colId xmlns:a16="http://schemas.microsoft.com/office/drawing/2014/main" val="3613227421"/>
                    </a:ext>
                  </a:extLst>
                </a:gridCol>
              </a:tblGrid>
              <a:tr h="5727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　　容　（①、②の詳細）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486789"/>
                  </a:ext>
                </a:extLst>
              </a:tr>
              <a:tr h="7413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設計した体験が</a:t>
                      </a: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目指すビジョン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姿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1575864"/>
                  </a:ext>
                </a:extLst>
              </a:tr>
              <a:tr h="5772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体験に主に関与する人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92902651"/>
                  </a:ext>
                </a:extLst>
              </a:tr>
              <a:tr h="5906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体験の状況・環境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551617"/>
                  </a:ext>
                </a:extLst>
              </a:tr>
              <a:tr h="21206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ユーザーの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体験過程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時間軸）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56479302"/>
                  </a:ext>
                </a:extLst>
              </a:tr>
              <a:tr h="7393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ユーザー・顧客の声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281862"/>
                  </a:ext>
                </a:extLst>
              </a:tr>
            </a:tbl>
          </a:graphicData>
        </a:graphic>
      </p:graphicFrame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B98EBD3B-58CA-4679-AEC8-C36924D3D3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92450" y="1417020"/>
            <a:ext cx="8464550" cy="720879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テキスト プレースホルダー 7">
            <a:extLst>
              <a:ext uri="{FF2B5EF4-FFF2-40B4-BE49-F238E27FC236}">
                <a16:creationId xmlns:a16="http://schemas.microsoft.com/office/drawing/2014/main" id="{498FA8C4-4CBD-4E41-876A-7290632B15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2450" y="2137901"/>
            <a:ext cx="8464550" cy="56477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" name="テキスト プレースホルダー 7">
            <a:extLst>
              <a:ext uri="{FF2B5EF4-FFF2-40B4-BE49-F238E27FC236}">
                <a16:creationId xmlns:a16="http://schemas.microsoft.com/office/drawing/2014/main" id="{0B38F857-4465-4549-8951-8DD61C38FE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2450" y="2725780"/>
            <a:ext cx="8464550" cy="56477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A1B3C248-FE9F-456A-B2E6-C8328FF951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92450" y="3313659"/>
            <a:ext cx="8464550" cy="208066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3" name="テキスト プレースホルダー 7">
            <a:extLst>
              <a:ext uri="{FF2B5EF4-FFF2-40B4-BE49-F238E27FC236}">
                <a16:creationId xmlns:a16="http://schemas.microsoft.com/office/drawing/2014/main" id="{0FAEB3A2-F5EF-4E5A-91E7-8F2DBE5D72A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92450" y="5454756"/>
            <a:ext cx="8464550" cy="70388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2954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5501D7E-7043-4432-95C8-D57F57D29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8EEA6BF-8C2D-4287-8D02-4BA37FBD0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graphicFrame>
        <p:nvGraphicFramePr>
          <p:cNvPr id="5" name="表 6">
            <a:extLst>
              <a:ext uri="{FF2B5EF4-FFF2-40B4-BE49-F238E27FC236}">
                <a16:creationId xmlns:a16="http://schemas.microsoft.com/office/drawing/2014/main" id="{392C6A92-6B12-4059-A96F-199EE04AFEA4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16576424"/>
              </p:ext>
            </p:extLst>
          </p:nvPr>
        </p:nvGraphicFramePr>
        <p:xfrm>
          <a:off x="635466" y="882992"/>
          <a:ext cx="10931856" cy="52784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56873">
                  <a:extLst>
                    <a:ext uri="{9D8B030D-6E8A-4147-A177-3AD203B41FA5}">
                      <a16:colId xmlns:a16="http://schemas.microsoft.com/office/drawing/2014/main" val="3256330754"/>
                    </a:ext>
                  </a:extLst>
                </a:gridCol>
                <a:gridCol w="8474983">
                  <a:extLst>
                    <a:ext uri="{9D8B030D-6E8A-4147-A177-3AD203B41FA5}">
                      <a16:colId xmlns:a16="http://schemas.microsoft.com/office/drawing/2014/main" val="3613227421"/>
                    </a:ext>
                  </a:extLst>
                </a:gridCol>
              </a:tblGrid>
              <a:tr h="5410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　　容（①、②の詳細）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486789"/>
                  </a:ext>
                </a:extLst>
              </a:tr>
              <a:tr h="9537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設計した体験が</a:t>
                      </a: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影響する関係者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1575864"/>
                  </a:ext>
                </a:extLst>
              </a:tr>
              <a:tr h="922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設計した体験の</a:t>
                      </a: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変革起点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5792818"/>
                  </a:ext>
                </a:extLst>
              </a:tr>
              <a:tr h="9537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設計を実現するための協業や連携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6509146"/>
                  </a:ext>
                </a:extLst>
              </a:tr>
              <a:tr h="9537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体験を導入、</a:t>
                      </a: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定着させる方法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6673501"/>
                  </a:ext>
                </a:extLst>
              </a:tr>
              <a:tr h="9537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体験設計に関わった</a:t>
                      </a:r>
                      <a:endParaRPr kumimoji="1" lang="en-US" altLang="ja-JP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関係者の声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solidFill>
                          <a:schemeClr val="bg1">
                            <a:lumMod val="6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28186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F5AA4ED-2BBA-4795-A062-17418189BFD6}"/>
              </a:ext>
            </a:extLst>
          </p:cNvPr>
          <p:cNvSpPr txBox="1"/>
          <p:nvPr userDrawn="1"/>
        </p:nvSpPr>
        <p:spPr>
          <a:xfrm>
            <a:off x="635466" y="159607"/>
            <a:ext cx="6093228" cy="64633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1" lang="ja-JP" altLang="en-US" sz="3600" b="1" dirty="0">
                <a:solidFill>
                  <a:srgbClr val="0053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申請事例情報　④</a:t>
            </a:r>
            <a:endParaRPr lang="ja-JP" altLang="en-US" sz="3600" b="1" dirty="0">
              <a:solidFill>
                <a:srgbClr val="0053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2EBCAE82-F6F0-4C69-B54C-D9BD28814B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92450" y="1463676"/>
            <a:ext cx="8464550" cy="88051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9" name="テキスト プレースホルダー 7">
            <a:extLst>
              <a:ext uri="{FF2B5EF4-FFF2-40B4-BE49-F238E27FC236}">
                <a16:creationId xmlns:a16="http://schemas.microsoft.com/office/drawing/2014/main" id="{FA3B2220-B06A-4E3F-8340-3AB89E46A3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92450" y="2421244"/>
            <a:ext cx="8464550" cy="88051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" name="テキスト プレースホルダー 7">
            <a:extLst>
              <a:ext uri="{FF2B5EF4-FFF2-40B4-BE49-F238E27FC236}">
                <a16:creationId xmlns:a16="http://schemas.microsoft.com/office/drawing/2014/main" id="{B2DA9A8D-0D3E-4BC3-B863-097D95D353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92450" y="3334781"/>
            <a:ext cx="8464550" cy="88051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1" name="テキスト プレースホルダー 7">
            <a:extLst>
              <a:ext uri="{FF2B5EF4-FFF2-40B4-BE49-F238E27FC236}">
                <a16:creationId xmlns:a16="http://schemas.microsoft.com/office/drawing/2014/main" id="{F43B3074-EE7F-48C2-B0D2-72D4D56B1B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092450" y="4291476"/>
            <a:ext cx="8464550" cy="88051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2" name="テキスト プレースホルダー 7">
            <a:extLst>
              <a:ext uri="{FF2B5EF4-FFF2-40B4-BE49-F238E27FC236}">
                <a16:creationId xmlns:a16="http://schemas.microsoft.com/office/drawing/2014/main" id="{E49D6B42-6571-43CE-80FB-146C7B7377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92450" y="5248112"/>
            <a:ext cx="8464550" cy="880514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 sz="1400"/>
            </a:lvl2pPr>
            <a:lvl3pPr marL="914400" indent="0">
              <a:buFontTx/>
              <a:buNone/>
              <a:defRPr sz="1400"/>
            </a:lvl3pPr>
            <a:lvl4pPr marL="1371600" indent="0">
              <a:buFontTx/>
              <a:buNone/>
              <a:defRPr sz="1400"/>
            </a:lvl4pPr>
            <a:lvl5pPr marL="1828800" indent="0">
              <a:buFontTx/>
              <a:buNone/>
              <a:defRPr sz="1400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3" name="タイトル 15">
            <a:extLst>
              <a:ext uri="{FF2B5EF4-FFF2-40B4-BE49-F238E27FC236}">
                <a16:creationId xmlns:a16="http://schemas.microsoft.com/office/drawing/2014/main" id="{29FB9676-3BA9-46CC-A043-A3E3EBCFB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9404" y="75320"/>
            <a:ext cx="7257546" cy="753350"/>
          </a:xfrm>
        </p:spPr>
        <p:txBody>
          <a:bodyPr/>
          <a:lstStyle>
            <a:lvl1pPr algn="r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738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391" y="4350913"/>
            <a:ext cx="10963559" cy="753350"/>
          </a:xfrm>
        </p:spPr>
        <p:txBody>
          <a:bodyPr/>
          <a:lstStyle>
            <a:lvl1pPr>
              <a:defRPr sz="40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10423003" y="6522098"/>
            <a:ext cx="1191240" cy="280738"/>
          </a:xfrm>
        </p:spPr>
        <p:txBody>
          <a:bodyPr/>
          <a:lstStyle/>
          <a:p>
            <a:fld id="{3DE39A74-6789-4C5F-BB84-1D716DBBB414}" type="datetime1">
              <a:rPr kumimoji="1" lang="ja-JP" altLang="en-US" smtClean="0"/>
              <a:t>2021/3/1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6562203" y="6522098"/>
            <a:ext cx="3860800" cy="274652"/>
          </a:xfrm>
        </p:spPr>
        <p:txBody>
          <a:bodyPr/>
          <a:lstStyle/>
          <a:p>
            <a:r>
              <a:rPr kumimoji="1" lang="ja-JP" altLang="en-US"/>
              <a:t>一般社団法人体験設計支援コンソーシアム</a:t>
            </a:r>
            <a:endParaRPr kumimoji="1" lang="ja-JP" altLang="en-US" dirty="0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390" y="5369531"/>
            <a:ext cx="10990853" cy="7962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CD68CDE-330D-4AA5-A3D8-AEF1F300D521}"/>
              </a:ext>
            </a:extLst>
          </p:cNvPr>
          <p:cNvSpPr/>
          <p:nvPr userDrawn="1"/>
        </p:nvSpPr>
        <p:spPr>
          <a:xfrm>
            <a:off x="0" y="5135386"/>
            <a:ext cx="12192001" cy="145715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90000">
                <a:schemeClr val="accent1">
                  <a:lumMod val="60000"/>
                  <a:lumOff val="40000"/>
                </a:schemeClr>
              </a:gs>
              <a:gs pos="10000">
                <a:schemeClr val="accent2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16F9784-D83A-47DF-8DB4-12BE46276C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8" y="6427830"/>
            <a:ext cx="5038392" cy="36892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D4E84B6-AD2B-48D5-BD6F-54DE34B33D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59" y="1111826"/>
            <a:ext cx="2730782" cy="1255672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4DF0D6B-42E7-4A49-A0B6-B5E6CEF7D8E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730" y="622140"/>
            <a:ext cx="4248540" cy="2456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100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A10114-91B5-49F2-B5D2-1B1F9F93B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D338991-EB8C-4C9E-9D03-420B44FAB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A07B8F5-8FE9-4641-BD78-7CBDC7564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9720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7798" y="10925"/>
            <a:ext cx="10931856" cy="753350"/>
          </a:xfrm>
        </p:spPr>
        <p:txBody>
          <a:bodyPr/>
          <a:lstStyle>
            <a:lvl1pPr>
              <a:defRPr>
                <a:solidFill>
                  <a:srgbClr val="005392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10481131" y="6446503"/>
            <a:ext cx="1078523" cy="365125"/>
          </a:xfrm>
        </p:spPr>
        <p:txBody>
          <a:bodyPr/>
          <a:lstStyle/>
          <a:p>
            <a:fld id="{25E30014-A32A-4521-AA74-3DA450490635}" type="datetime1">
              <a:rPr kumimoji="1" lang="ja-JP" altLang="en-US" smtClean="0"/>
              <a:t>2021/3/1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一般社団法人体験設計支援コンソーシアム</a:t>
            </a:r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3"/>
          </p:nvPr>
        </p:nvSpPr>
        <p:spPr>
          <a:xfrm>
            <a:off x="627702" y="1023582"/>
            <a:ext cx="10918304" cy="513155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36438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7797" y="1023581"/>
            <a:ext cx="10931855" cy="5076967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9" name="タイトル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6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406955" y="6512767"/>
            <a:ext cx="1152697" cy="34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4B9C9-92C1-4D25-8962-B193A42DB4B7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7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659612" y="6512767"/>
            <a:ext cx="3688327" cy="34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ja-JP" altLang="en-US" dirty="0"/>
              <a:t>一般社団法人体験設計支援コンソーシアム</a:t>
            </a:r>
          </a:p>
        </p:txBody>
      </p:sp>
    </p:spTree>
    <p:extLst>
      <p:ext uri="{BB962C8B-B14F-4D97-AF65-F5344CB8AC3E}">
        <p14:creationId xmlns:p14="http://schemas.microsoft.com/office/powerpoint/2010/main" val="3052997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3391" y="75320"/>
            <a:ext cx="10963559" cy="7533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11228497" y="6611779"/>
            <a:ext cx="9635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defTabSz="143351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143351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143351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143351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143351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143351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fld id="{9F1909C7-E4E7-43F4-BAF9-F1B9BC2FDDD2}" type="slidenum">
              <a:rPr lang="en-US" altLang="ja-JP" sz="1000" smtClean="0">
                <a:latin typeface="Lucida Console" panose="020B0609040504020204" pitchFamily="49" charset="0"/>
              </a:rPr>
              <a:pPr algn="r" eaLnBrk="1" hangingPunct="1">
                <a:defRPr/>
              </a:pPr>
              <a:t>‹#›</a:t>
            </a:fld>
            <a:endParaRPr lang="en-US" altLang="ja-JP" sz="1000" dirty="0">
              <a:latin typeface="Lucida Console" panose="020B0609040504020204" pitchFamily="49" charset="0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248" y="1023582"/>
            <a:ext cx="10972800" cy="5102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0410093" y="6536976"/>
            <a:ext cx="1158660" cy="274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804272" y="6540760"/>
            <a:ext cx="3860800" cy="274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0" y="6206380"/>
            <a:ext cx="12192001" cy="145715"/>
          </a:xfrm>
          <a:prstGeom prst="rect">
            <a:avLst/>
          </a:prstGeom>
          <a:gradFill flip="none" rotWithShape="1">
            <a:gsLst>
              <a:gs pos="50000">
                <a:schemeClr val="bg1"/>
              </a:gs>
              <a:gs pos="90000">
                <a:schemeClr val="accent1">
                  <a:lumMod val="60000"/>
                  <a:lumOff val="40000"/>
                </a:schemeClr>
              </a:gs>
              <a:gs pos="10000">
                <a:schemeClr val="accent2">
                  <a:lumMod val="40000"/>
                  <a:lumOff val="6000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D5227D8-944A-4915-9A67-0ED24D05CDB8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8" y="6436622"/>
            <a:ext cx="5038392" cy="368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56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1" r:id="rId6"/>
    <p:sldLayoutId id="2147483663" r:id="rId7"/>
    <p:sldLayoutId id="2147483660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  <p:sldLayoutId id="2147483662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kern="1200">
          <a:solidFill>
            <a:srgbClr val="005392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1A2381-CD21-4F43-B7E2-8A4E92F61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91" y="2692400"/>
            <a:ext cx="10963559" cy="2411863"/>
          </a:xfrm>
        </p:spPr>
        <p:txBody>
          <a:bodyPr/>
          <a:lstStyle/>
          <a:p>
            <a:r>
              <a:rPr kumimoji="1" lang="ja-JP" altLang="en-US" sz="4400" dirty="0">
                <a:latin typeface="Meiryo UI" panose="020B0604030504040204" pitchFamily="50" charset="-128"/>
                <a:ea typeface="Meiryo UI" panose="020B0604030504040204" pitchFamily="50" charset="-128"/>
              </a:rPr>
              <a:t>体験設計認証申請書</a:t>
            </a:r>
            <a:br>
              <a:rPr kumimoji="1"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44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4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C3A85F-DAB3-4EB0-9943-11909C54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39A74-6789-4C5F-BB84-1D716DBBB414}" type="datetime1">
              <a:rPr kumimoji="1" lang="ja-JP" altLang="en-US" smtClean="0"/>
              <a:t>2021/3/1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76E258A-AE6C-4AE5-BD95-F139BAFAF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一般社団法人体験設計支援コンソーシアム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AF11FB6-6435-45DE-B4F3-326754EBE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390" y="5369531"/>
            <a:ext cx="10990853" cy="994324"/>
          </a:xfrm>
        </p:spPr>
        <p:txBody>
          <a:bodyPr>
            <a:normAutofit/>
          </a:bodyPr>
          <a:lstStyle/>
          <a:p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202×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</a:t>
            </a:r>
            <a:endParaRPr lang="en-US" altLang="ja-JP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0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546775A-266A-4811-9561-36AFAFDCF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1906686-DD29-4A5E-A6B2-DBE5A5164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63BF00-CDA5-4956-AB78-366D8D1511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72F1E8C-D3BF-43BC-AD73-2325646B40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6A3B8B5E-77AF-4039-A19C-4DB3718FFE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A05FF0F5-90F3-484B-BCB1-1E1A36DD81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760625BD-5DD6-48BD-8447-3CB98839C8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DD99D6BB-AF91-47D5-95B4-1E848EEA5CD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77786B58-962C-4CE2-A582-9EBEE35841D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 dirty="0"/>
              <a:t>　　　年　月　日</a:t>
            </a:r>
          </a:p>
        </p:txBody>
      </p:sp>
    </p:spTree>
    <p:extLst>
      <p:ext uri="{BB962C8B-B14F-4D97-AF65-F5344CB8AC3E}">
        <p14:creationId xmlns:p14="http://schemas.microsoft.com/office/powerpoint/2010/main" val="16378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BA6DE93-D902-430A-9292-1D77A8439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350F33B-0277-4DE7-AE95-05FF20C46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EEADC2-1846-4C26-8DF6-6A1EC2E823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F389C14-EC85-4DDC-926D-7B161E73ECE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・申請事例事例の概要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・紹介する資料等があれば別紙添付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C03FF19-E2A7-4141-9A60-70E84B101B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他薦の場合は申請対象との申請者との関わりも明記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5C60E82-0557-4DFE-A696-4E54EC3D496D}"/>
              </a:ext>
            </a:extLst>
          </p:cNvPr>
          <p:cNvSpPr txBox="1"/>
          <p:nvPr/>
        </p:nvSpPr>
        <p:spPr>
          <a:xfrm>
            <a:off x="10410093" y="880110"/>
            <a:ext cx="1158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数字</a:t>
            </a:r>
          </a:p>
        </p:txBody>
      </p:sp>
    </p:spTree>
    <p:extLst>
      <p:ext uri="{BB962C8B-B14F-4D97-AF65-F5344CB8AC3E}">
        <p14:creationId xmlns:p14="http://schemas.microsoft.com/office/powerpoint/2010/main" val="382344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DAE9604-D93E-42E4-985F-0C5FCFF8D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87D778A-6074-4B5F-AB17-56881C879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A8D6635-07F5-4D3B-83D5-3EA6DD796C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別紙体験設計の審査基準等を参考に、この事例が提供している体験価値の特長を簡潔に（キャッチーに）表現すると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3B5C901-C18F-4E6B-9423-7BFF14907C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●概要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・誰の、どのようなビジョンや困りごとを解決したのか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・実際にどのように取り組んだのか（体験設計したのか）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・結果として、これまでなかった優れた体験価値をどのように提供しているのか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・図表や関連サイトの</a:t>
            </a:r>
            <a:r>
              <a:rPr kumimoji="1" lang="en-US" altLang="ja-JP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URL</a:t>
            </a: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なども用いて具体的に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chemeClr val="bg1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・補足資料等があれば別途添付</a:t>
            </a:r>
            <a:endParaRPr kumimoji="1" lang="en-US" altLang="ja-JP" sz="1400" dirty="0">
              <a:solidFill>
                <a:schemeClr val="bg1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BEB9C686-3774-4A93-BB4D-A9374DEAE2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29404" y="75320"/>
            <a:ext cx="7257546" cy="753350"/>
          </a:xfrm>
        </p:spPr>
        <p:txBody>
          <a:bodyPr/>
          <a:lstStyle/>
          <a:p>
            <a:r>
              <a:rPr kumimoji="1" lang="ja-JP" altLang="en-US" dirty="0"/>
              <a:t>申請対象名</a:t>
            </a:r>
          </a:p>
        </p:txBody>
      </p:sp>
    </p:spTree>
    <p:extLst>
      <p:ext uri="{BB962C8B-B14F-4D97-AF65-F5344CB8AC3E}">
        <p14:creationId xmlns:p14="http://schemas.microsoft.com/office/powerpoint/2010/main" val="244263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0FAB1A-4131-4B90-B785-F01AB141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DD94C3B-0577-451F-9960-29242C08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90534B3-F4A6-4741-A964-97EFD7B7D6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どのようなビジョンや将来展望を持って設計に取り組んだか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1E4FE48-454F-4092-9FED-1C205744FB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設計された体験は主にどのような人（年齢、性別、特性、価値観、</a:t>
            </a:r>
            <a:r>
              <a:rPr kumimoji="1" lang="ja-JP" altLang="en-US" b="1" dirty="0">
                <a:solidFill>
                  <a:schemeClr val="bg1">
                    <a:lumMod val="50000"/>
                  </a:schemeClr>
                </a:solidFill>
              </a:rPr>
              <a:t>目標、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心情など）を想定しているか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A9E4FDCF-88E7-434F-A723-7BF41A15D2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どのような状況や場で体験するのか</a:t>
            </a:r>
          </a:p>
          <a:p>
            <a:endParaRPr kumimoji="1" lang="ja-JP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14DAED7-F1D8-4BF0-8672-F8212120EA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時間を追って、提供している体験を「活動」→「その時の気持ち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感情や情動）」で表現すると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B2B315A0-C255-47B4-8182-B80F1C04F7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実際に体験した人や取り扱う人の意見、感想は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7C887462-E49C-4E9D-A285-D089BC09FC6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329404" y="75320"/>
            <a:ext cx="7257546" cy="753350"/>
          </a:xfrm>
        </p:spPr>
        <p:txBody>
          <a:bodyPr/>
          <a:lstStyle/>
          <a:p>
            <a:r>
              <a:rPr kumimoji="1" lang="ja-JP" altLang="en-US" dirty="0"/>
              <a:t>申請対象名</a:t>
            </a:r>
          </a:p>
        </p:txBody>
      </p:sp>
    </p:spTree>
    <p:extLst>
      <p:ext uri="{BB962C8B-B14F-4D97-AF65-F5344CB8AC3E}">
        <p14:creationId xmlns:p14="http://schemas.microsoft.com/office/powerpoint/2010/main" val="2869513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50FF20B-15BE-40EC-A085-3D758D942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C3A39-DE7D-48EF-811F-F21D5006F566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3964F7-81DC-4F58-BDC2-64EB2B23D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B7562F-22AF-4817-B7CF-ECDCD3A9C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ユーザーだけでなく、</a:t>
            </a:r>
            <a:r>
              <a:rPr kumimoji="1" lang="en-US" altLang="ja-JP" dirty="0" err="1">
                <a:solidFill>
                  <a:schemeClr val="bg1">
                    <a:lumMod val="50000"/>
                  </a:schemeClr>
                </a:solidFill>
              </a:rPr>
              <a:t>BtoB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のように顧客や、社会の周囲の人々や提供側の雇用者などどこまでか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5F6C15-E001-4890-9421-D4E7629290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問題解決（タスク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やシーンでの困り事）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起点か</a:t>
            </a:r>
            <a:r>
              <a:rPr lang="ja-JP" altLang="en-US" dirty="0">
                <a:solidFill>
                  <a:schemeClr val="bg1">
                    <a:lumMod val="50000"/>
                  </a:schemeClr>
                </a:solidFill>
              </a:rPr>
              <a:t>、本質的な要求（これ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までにないジョブ）起点か</a:t>
            </a:r>
            <a:endParaRPr kumimoji="1" lang="en-US" altLang="ja-JP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どのような内容か、簡潔に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B4DA1516-6FCE-4942-B940-C5EA8AAFC53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実現のために、仲間を作り、調査や設計開発、調達、販売、運営などを共に行っているか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37E30E5-49CC-468E-AB63-8710A8C1BE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設計された新たな体験をどのように知らしめ、広めていこうとしているか</a:t>
            </a:r>
          </a:p>
        </p:txBody>
      </p:sp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789CE69E-4E69-4FC9-9CCB-3C670A733A4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開発や販売、評価</a:t>
            </a:r>
            <a:r>
              <a:rPr kumimoji="1" lang="en-US" altLang="ja-JP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kumimoji="1" lang="ja-JP" altLang="en-US" dirty="0">
                <a:solidFill>
                  <a:schemeClr val="bg1">
                    <a:lumMod val="50000"/>
                  </a:schemeClr>
                </a:solidFill>
              </a:rPr>
              <a:t>検証などに関わった人々の意見は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B1697AA4-E19A-44C0-B3F3-C0E96EB86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申請対象名</a:t>
            </a:r>
          </a:p>
        </p:txBody>
      </p:sp>
    </p:spTree>
    <p:extLst>
      <p:ext uri="{BB962C8B-B14F-4D97-AF65-F5344CB8AC3E}">
        <p14:creationId xmlns:p14="http://schemas.microsoft.com/office/powerpoint/2010/main" val="400198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72F4210-1DAA-4C44-B574-3B62A9CBD9C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87869D4-9B8B-4FF9-A4B0-EFCB068DBA6C}" type="datetime1">
              <a:rPr lang="ja-JP" altLang="en-US" smtClean="0"/>
              <a:t>2021/3/1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AB452B4-85AE-41F6-B4E1-A32950159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ja-JP" altLang="en-US"/>
              <a:t>一般社団法人体験設計支援コンソーシアム</a:t>
            </a:r>
            <a:endParaRPr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70434A-E229-4F08-BC34-30F6CA6AA691}"/>
              </a:ext>
            </a:extLst>
          </p:cNvPr>
          <p:cNvSpPr txBox="1"/>
          <p:nvPr/>
        </p:nvSpPr>
        <p:spPr>
          <a:xfrm>
            <a:off x="1016000" y="7747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改訂履歴：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2020/2/20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制定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2021/2/26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改訂</a:t>
            </a:r>
          </a:p>
        </p:txBody>
      </p:sp>
    </p:spTree>
    <p:extLst>
      <p:ext uri="{BB962C8B-B14F-4D97-AF65-F5344CB8AC3E}">
        <p14:creationId xmlns:p14="http://schemas.microsoft.com/office/powerpoint/2010/main" val="27991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OLON">
  <a:themeElements>
    <a:clrScheme name="HOLO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BCA3CE"/>
      </a:accent1>
      <a:accent2>
        <a:srgbClr val="B3E1C9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HOLON</Template>
  <TotalTime>14633</TotalTime>
  <Words>432</Words>
  <Application>Microsoft Office PowerPoint</Application>
  <PresentationFormat>ワイド画面</PresentationFormat>
  <Paragraphs>48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Meiryo UI</vt:lpstr>
      <vt:lpstr>メイリオ</vt:lpstr>
      <vt:lpstr>Arial</vt:lpstr>
      <vt:lpstr>Calibri</vt:lpstr>
      <vt:lpstr>Lucida Console</vt:lpstr>
      <vt:lpstr>HOLON</vt:lpstr>
      <vt:lpstr>体験設計認証申請書  </vt:lpstr>
      <vt:lpstr>PowerPoint プレゼンテーション</vt:lpstr>
      <vt:lpstr>PowerPoint プレゼンテーション</vt:lpstr>
      <vt:lpstr>申請対象名</vt:lpstr>
      <vt:lpstr>申請対象名</vt:lpstr>
      <vt:lpstr>申請対象名</vt:lpstr>
      <vt:lpstr>PowerPoint プレゼンテーション</vt:lpstr>
    </vt:vector>
  </TitlesOfParts>
  <Company>HOLON CREATE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インターフェイスデザインの設計論</dc:title>
  <dc:creator>holontakahasi</dc:creator>
  <cp:lastModifiedBy>誠二 早川</cp:lastModifiedBy>
  <cp:revision>950</cp:revision>
  <cp:lastPrinted>2018-04-16T06:06:35Z</cp:lastPrinted>
  <dcterms:created xsi:type="dcterms:W3CDTF">2015-08-13T07:43:02Z</dcterms:created>
  <dcterms:modified xsi:type="dcterms:W3CDTF">2021-03-01T04:37:52Z</dcterms:modified>
</cp:coreProperties>
</file>